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2" r:id="rId3"/>
    <p:sldId id="273" r:id="rId4"/>
    <p:sldId id="274" r:id="rId5"/>
    <p:sldId id="275" r:id="rId6"/>
    <p:sldId id="276" r:id="rId7"/>
    <p:sldId id="277" r:id="rId8"/>
    <p:sldId id="278" r:id="rId9"/>
    <p:sldId id="279" r:id="rId10"/>
    <p:sldId id="260" r:id="rId11"/>
    <p:sldId id="261" r:id="rId12"/>
    <p:sldId id="262" r:id="rId13"/>
    <p:sldId id="263" r:id="rId14"/>
    <p:sldId id="264" r:id="rId15"/>
    <p:sldId id="265" r:id="rId16"/>
    <p:sldId id="266" r:id="rId17"/>
    <p:sldId id="267" r:id="rId18"/>
    <p:sldId id="280" r:id="rId19"/>
    <p:sldId id="281" r:id="rId20"/>
    <p:sldId id="282" r:id="rId21"/>
    <p:sldId id="269" r:id="rId22"/>
    <p:sldId id="284" r:id="rId23"/>
    <p:sldId id="28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E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6FC1E9-E356-4B99-8BEC-A8420C0FE4D4}"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413317203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FC1E9-E356-4B99-8BEC-A8420C0FE4D4}"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324652845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FC1E9-E356-4B99-8BEC-A8420C0FE4D4}"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3598146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FC1E9-E356-4B99-8BEC-A8420C0FE4D4}"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31012669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6FC1E9-E356-4B99-8BEC-A8420C0FE4D4}"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20076244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6FC1E9-E356-4B99-8BEC-A8420C0FE4D4}"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9558790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6FC1E9-E356-4B99-8BEC-A8420C0FE4D4}" type="datetimeFigureOut">
              <a:rPr lang="en-US" smtClean="0"/>
              <a:t>7/1/2020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39432038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6FC1E9-E356-4B99-8BEC-A8420C0FE4D4}" type="datetimeFigureOut">
              <a:rPr lang="en-US" smtClean="0"/>
              <a:t>7/1/2020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41463496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FC1E9-E356-4B99-8BEC-A8420C0FE4D4}" type="datetimeFigureOut">
              <a:rPr lang="en-US" smtClean="0"/>
              <a:t>7/1/2020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9859171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FC1E9-E356-4B99-8BEC-A8420C0FE4D4}"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22910232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FC1E9-E356-4B99-8BEC-A8420C0FE4D4}"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D16BF-A5F3-458B-A429-A35ADED8BE91}" type="slidenum">
              <a:rPr lang="en-US" smtClean="0"/>
              <a:t>‹#›</a:t>
            </a:fld>
            <a:endParaRPr lang="en-US"/>
          </a:p>
        </p:txBody>
      </p:sp>
    </p:spTree>
    <p:extLst>
      <p:ext uri="{BB962C8B-B14F-4D97-AF65-F5344CB8AC3E}">
        <p14:creationId xmlns:p14="http://schemas.microsoft.com/office/powerpoint/2010/main" val="2737097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77E9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C1E9-E356-4B99-8BEC-A8420C0FE4D4}" type="datetimeFigureOut">
              <a:rPr lang="en-US" smtClean="0"/>
              <a:t>7/1/2020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D16BF-A5F3-458B-A429-A35ADED8BE91}" type="slidenum">
              <a:rPr lang="en-US" smtClean="0"/>
              <a:t>‹#›</a:t>
            </a:fld>
            <a:endParaRPr lang="en-US"/>
          </a:p>
        </p:txBody>
      </p:sp>
    </p:spTree>
    <p:extLst>
      <p:ext uri="{BB962C8B-B14F-4D97-AF65-F5344CB8AC3E}">
        <p14:creationId xmlns:p14="http://schemas.microsoft.com/office/powerpoint/2010/main" val="3602314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DCE2866-5E78-4A43-A485-BF90E4CD8EB0}"/>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769441"/>
          </a:xfrm>
          <a:prstGeom prst="rect">
            <a:avLst/>
          </a:prstGeom>
          <a:noFill/>
        </p:spPr>
        <p:txBody>
          <a:bodyPr wrap="square" rtlCol="0">
            <a:spAutoFit/>
          </a:bodyPr>
          <a:lstStyle/>
          <a:p>
            <a:r>
              <a:rPr lang="en-US" sz="4400" dirty="0">
                <a:solidFill>
                  <a:srgbClr val="FFFF00"/>
                </a:solidFill>
              </a:rPr>
              <a:t>Genesis 1.1-25</a:t>
            </a:r>
            <a:endParaRPr lang="en-US" sz="4400" dirty="0">
              <a:solidFill>
                <a:schemeClr val="bg1"/>
              </a:solidFill>
            </a:endParaRPr>
          </a:p>
        </p:txBody>
      </p:sp>
      <p:sp>
        <p:nvSpPr>
          <p:cNvPr id="3" name="TextBox 2">
            <a:extLst>
              <a:ext uri="{FF2B5EF4-FFF2-40B4-BE49-F238E27FC236}">
                <a16:creationId xmlns:a16="http://schemas.microsoft.com/office/drawing/2014/main" id="{F1387105-4E59-4689-BA18-7FE6CF66EF72}"/>
              </a:ext>
            </a:extLst>
          </p:cNvPr>
          <p:cNvSpPr txBox="1"/>
          <p:nvPr/>
        </p:nvSpPr>
        <p:spPr>
          <a:xfrm>
            <a:off x="0" y="6447802"/>
            <a:ext cx="9144000" cy="400110"/>
          </a:xfrm>
          <a:prstGeom prst="rect">
            <a:avLst/>
          </a:prstGeom>
          <a:noFill/>
        </p:spPr>
        <p:txBody>
          <a:bodyPr wrap="square" rtlCol="0">
            <a:spAutoFit/>
          </a:bodyPr>
          <a:lstStyle/>
          <a:p>
            <a:r>
              <a:rPr lang="en-US" sz="2000" dirty="0">
                <a:solidFill>
                  <a:schemeClr val="bg1"/>
                </a:solidFill>
              </a:rPr>
              <a:t>Image by </a:t>
            </a:r>
            <a:r>
              <a:rPr lang="en-US" sz="2000" dirty="0" err="1">
                <a:solidFill>
                  <a:schemeClr val="bg1"/>
                </a:solidFill>
              </a:rPr>
              <a:t>Senee</a:t>
            </a:r>
            <a:r>
              <a:rPr lang="en-US" sz="2000" dirty="0">
                <a:solidFill>
                  <a:schemeClr val="bg1"/>
                </a:solidFill>
              </a:rPr>
              <a:t> </a:t>
            </a:r>
            <a:r>
              <a:rPr lang="en-US" sz="2000" dirty="0" err="1">
                <a:solidFill>
                  <a:schemeClr val="bg1"/>
                </a:solidFill>
              </a:rPr>
              <a:t>Sriyota</a:t>
            </a:r>
            <a:r>
              <a:rPr lang="en-US" sz="2000" dirty="0">
                <a:solidFill>
                  <a:schemeClr val="bg1"/>
                </a:solidFill>
              </a:rPr>
              <a:t> / freepik.com</a:t>
            </a:r>
          </a:p>
        </p:txBody>
      </p:sp>
    </p:spTree>
    <p:extLst>
      <p:ext uri="{BB962C8B-B14F-4D97-AF65-F5344CB8AC3E}">
        <p14:creationId xmlns:p14="http://schemas.microsoft.com/office/powerpoint/2010/main" val="16099035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68369E1-4BFE-4725-8D4D-2E2A6B6A702A}"/>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5741"/>
            <a:ext cx="9144000" cy="5847755"/>
          </a:xfrm>
          <a:prstGeom prst="rect">
            <a:avLst/>
          </a:prstGeom>
          <a:solidFill>
            <a:schemeClr val="tx1">
              <a:alpha val="60000"/>
            </a:schemeClr>
          </a:solidFill>
        </p:spPr>
        <p:txBody>
          <a:bodyPr wrap="square" rtlCol="0">
            <a:spAutoFit/>
          </a:bodyPr>
          <a:lstStyle/>
          <a:p>
            <a:r>
              <a:rPr lang="en-US" sz="3400" dirty="0">
                <a:solidFill>
                  <a:schemeClr val="bg1"/>
                </a:solidFill>
              </a:rPr>
              <a:t>Genesis 1.1:  In the beginning </a:t>
            </a:r>
            <a:r>
              <a:rPr lang="en-US" sz="3400" dirty="0">
                <a:solidFill>
                  <a:srgbClr val="FFFF00"/>
                </a:solidFill>
              </a:rPr>
              <a:t>God </a:t>
            </a:r>
            <a:r>
              <a:rPr lang="en-US" sz="3400" dirty="0">
                <a:solidFill>
                  <a:schemeClr val="bg1"/>
                </a:solidFill>
              </a:rPr>
              <a:t>created…</a:t>
            </a:r>
          </a:p>
          <a:p>
            <a:endParaRPr lang="en-US" sz="3400" dirty="0">
              <a:solidFill>
                <a:schemeClr val="bg1"/>
              </a:solidFill>
            </a:endParaRPr>
          </a:p>
          <a:p>
            <a:endParaRPr lang="en-US" sz="3400" dirty="0">
              <a:solidFill>
                <a:schemeClr val="bg1"/>
              </a:solidFill>
            </a:endParaRPr>
          </a:p>
          <a:p>
            <a:pPr algn="r"/>
            <a:r>
              <a:rPr lang="he-IL" sz="3400" dirty="0">
                <a:solidFill>
                  <a:srgbClr val="FFFF00"/>
                </a:solidFill>
                <a:latin typeface="Times New Roman" panose="02020603050405020304" pitchFamily="18" charset="0"/>
                <a:cs typeface="Times New Roman" panose="02020603050405020304" pitchFamily="18" charset="0"/>
              </a:rPr>
              <a:t>אֱלֹהִים</a:t>
            </a:r>
            <a:r>
              <a:rPr lang="en-US" sz="3400" dirty="0">
                <a:solidFill>
                  <a:schemeClr val="bg1"/>
                </a:solidFill>
              </a:rPr>
              <a:t>  [eh-lo-HEEM] in Hebrew, </a:t>
            </a:r>
          </a:p>
          <a:p>
            <a:pPr algn="r"/>
            <a:r>
              <a:rPr lang="en-US" sz="3400" dirty="0">
                <a:solidFill>
                  <a:schemeClr val="bg1"/>
                </a:solidFill>
              </a:rPr>
              <a:t>a plural to emphasize majesty.</a:t>
            </a:r>
          </a:p>
          <a:p>
            <a:pPr algn="r"/>
            <a:endParaRPr lang="en-US" sz="3400" dirty="0">
              <a:solidFill>
                <a:schemeClr val="bg1"/>
              </a:solidFill>
            </a:endParaRPr>
          </a:p>
          <a:p>
            <a:pPr algn="r"/>
            <a:endParaRPr lang="en-US" sz="3400" dirty="0">
              <a:solidFill>
                <a:schemeClr val="bg1"/>
              </a:solidFill>
            </a:endParaRPr>
          </a:p>
          <a:p>
            <a:r>
              <a:rPr lang="en-US" sz="3400" dirty="0">
                <a:solidFill>
                  <a:schemeClr val="bg1"/>
                </a:solidFill>
              </a:rPr>
              <a:t>Deuteronomy 4.39 NIV:  Acknowledge and take to heart this day that the LORD [</a:t>
            </a:r>
            <a:r>
              <a:rPr lang="en-US" sz="3400" dirty="0">
                <a:solidFill>
                  <a:srgbClr val="FFFF00"/>
                </a:solidFill>
              </a:rPr>
              <a:t>Yahweh</a:t>
            </a:r>
            <a:r>
              <a:rPr lang="en-US" sz="3400" dirty="0">
                <a:solidFill>
                  <a:schemeClr val="bg1"/>
                </a:solidFill>
              </a:rPr>
              <a:t>] is God [</a:t>
            </a:r>
            <a:r>
              <a:rPr lang="he-IL" sz="3400" dirty="0">
                <a:solidFill>
                  <a:srgbClr val="FFFF00"/>
                </a:solidFill>
                <a:latin typeface="Times New Roman" panose="02020603050405020304" pitchFamily="18" charset="0"/>
                <a:cs typeface="Times New Roman" panose="02020603050405020304" pitchFamily="18" charset="0"/>
              </a:rPr>
              <a:t>אֱלֹהִים</a:t>
            </a:r>
            <a:r>
              <a:rPr lang="en-US" sz="3400" dirty="0">
                <a:solidFill>
                  <a:schemeClr val="bg1"/>
                </a:solidFill>
              </a:rPr>
              <a:t>]</a:t>
            </a:r>
            <a:r>
              <a:rPr lang="he-IL" sz="3400" dirty="0">
                <a:solidFill>
                  <a:schemeClr val="bg1"/>
                </a:solidFill>
              </a:rPr>
              <a:t> </a:t>
            </a:r>
            <a:r>
              <a:rPr lang="en-US" sz="3400" dirty="0">
                <a:solidFill>
                  <a:schemeClr val="bg1"/>
                </a:solidFill>
              </a:rPr>
              <a:t>in heaven above and on earth below.  There is no other. </a:t>
            </a:r>
          </a:p>
        </p:txBody>
      </p:sp>
      <p:cxnSp>
        <p:nvCxnSpPr>
          <p:cNvPr id="5" name="Straight Arrow Connector 4">
            <a:extLst>
              <a:ext uri="{FF2B5EF4-FFF2-40B4-BE49-F238E27FC236}">
                <a16:creationId xmlns:a16="http://schemas.microsoft.com/office/drawing/2014/main" id="{758B3E3B-CD9D-49B9-AE21-75A73B2749F1}"/>
              </a:ext>
            </a:extLst>
          </p:cNvPr>
          <p:cNvCxnSpPr>
            <a:cxnSpLocks/>
          </p:cNvCxnSpPr>
          <p:nvPr/>
        </p:nvCxnSpPr>
        <p:spPr>
          <a:xfrm flipH="1">
            <a:off x="4488110" y="578840"/>
            <a:ext cx="998290" cy="107379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5831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EA10161-531D-426A-A34F-3FF1BBF47D74}"/>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2954655"/>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514350" indent="-514350">
              <a:buFont typeface="+mj-lt"/>
              <a:buAutoNum type="arabicPeriod"/>
            </a:pPr>
            <a:endParaRPr lang="en-US" sz="3400" dirty="0">
              <a:solidFill>
                <a:schemeClr val="bg1"/>
              </a:solidFill>
            </a:endParaRPr>
          </a:p>
          <a:p>
            <a:pPr algn="r"/>
            <a:r>
              <a:rPr lang="en-US" sz="3400" dirty="0">
                <a:solidFill>
                  <a:schemeClr val="bg1"/>
                </a:solidFill>
              </a:rPr>
              <a:t>Genesis 1.1:  </a:t>
            </a:r>
          </a:p>
          <a:p>
            <a:pPr algn="r"/>
            <a:r>
              <a:rPr lang="en-US" sz="3400" dirty="0">
                <a:solidFill>
                  <a:schemeClr val="bg1"/>
                </a:solidFill>
              </a:rPr>
              <a:t>In the beginning God created everything.</a:t>
            </a:r>
          </a:p>
        </p:txBody>
      </p:sp>
    </p:spTree>
    <p:extLst>
      <p:ext uri="{BB962C8B-B14F-4D97-AF65-F5344CB8AC3E}">
        <p14:creationId xmlns:p14="http://schemas.microsoft.com/office/powerpoint/2010/main" val="21979976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B121A0-6B74-4270-9743-7ABF2F2D2DE5}"/>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2154436"/>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p:txBody>
      </p:sp>
    </p:spTree>
    <p:extLst>
      <p:ext uri="{BB962C8B-B14F-4D97-AF65-F5344CB8AC3E}">
        <p14:creationId xmlns:p14="http://schemas.microsoft.com/office/powerpoint/2010/main" val="4343593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08B6DA-000D-475A-9790-BD58E814015A}"/>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4462760"/>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514350" indent="-514350">
              <a:buFont typeface="+mj-lt"/>
              <a:buAutoNum type="arabicPeriod"/>
            </a:pPr>
            <a:endParaRPr lang="en-US" sz="3200" dirty="0">
              <a:solidFill>
                <a:schemeClr val="bg1"/>
              </a:solidFill>
            </a:endParaRPr>
          </a:p>
          <a:p>
            <a:pPr algn="r"/>
            <a:r>
              <a:rPr lang="en-US" sz="3400" dirty="0">
                <a:solidFill>
                  <a:schemeClr val="bg1"/>
                </a:solidFill>
              </a:rPr>
              <a:t>The Hebrew verb </a:t>
            </a:r>
            <a:r>
              <a:rPr lang="he-IL" sz="3400" dirty="0">
                <a:solidFill>
                  <a:schemeClr val="bg1"/>
                </a:solidFill>
                <a:latin typeface="Times New Roman" panose="02020603050405020304" pitchFamily="18" charset="0"/>
                <a:cs typeface="Times New Roman" panose="02020603050405020304" pitchFamily="18" charset="0"/>
              </a:rPr>
              <a:t>בָּרָא</a:t>
            </a:r>
            <a:r>
              <a:rPr lang="en-US" sz="3400" dirty="0">
                <a:solidFill>
                  <a:schemeClr val="bg1"/>
                </a:solidFill>
              </a:rPr>
              <a:t> [bah-RAH] </a:t>
            </a:r>
          </a:p>
          <a:p>
            <a:pPr algn="r"/>
            <a:r>
              <a:rPr lang="en-US" sz="3400" dirty="0">
                <a:solidFill>
                  <a:schemeClr val="bg1"/>
                </a:solidFill>
              </a:rPr>
              <a:t>is used in the Old Testament only of God. </a:t>
            </a:r>
          </a:p>
        </p:txBody>
      </p:sp>
    </p:spTree>
    <p:extLst>
      <p:ext uri="{BB962C8B-B14F-4D97-AF65-F5344CB8AC3E}">
        <p14:creationId xmlns:p14="http://schemas.microsoft.com/office/powerpoint/2010/main" val="7106429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F93BD0-6002-4315-8342-4F66C9FBDBF5}"/>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4739759"/>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omnipotent</a:t>
            </a:r>
            <a:r>
              <a:rPr lang="en-US" sz="3400" dirty="0">
                <a:solidFill>
                  <a:schemeClr val="bg1"/>
                </a:solidFill>
              </a:rPr>
              <a:t>.</a:t>
            </a:r>
          </a:p>
          <a:p>
            <a:pPr algn="r"/>
            <a:r>
              <a:rPr lang="en-US" sz="3400" dirty="0">
                <a:solidFill>
                  <a:schemeClr val="bg1"/>
                </a:solidFill>
              </a:rPr>
              <a:t>Colossians 1.17:  </a:t>
            </a:r>
          </a:p>
          <a:p>
            <a:pPr algn="r"/>
            <a:r>
              <a:rPr lang="en-US" sz="3400" dirty="0">
                <a:solidFill>
                  <a:schemeClr val="bg1"/>
                </a:solidFill>
              </a:rPr>
              <a:t>Christ sustains the universe. </a:t>
            </a:r>
          </a:p>
        </p:txBody>
      </p:sp>
    </p:spTree>
    <p:extLst>
      <p:ext uri="{BB962C8B-B14F-4D97-AF65-F5344CB8AC3E}">
        <p14:creationId xmlns:p14="http://schemas.microsoft.com/office/powerpoint/2010/main" val="3258964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B0C37D-5165-4ABB-A223-37ACA0C45873}"/>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5509200"/>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omnipotent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sovereign</a:t>
            </a:r>
            <a:r>
              <a:rPr lang="en-US" sz="3400" dirty="0">
                <a:solidFill>
                  <a:schemeClr val="bg1"/>
                </a:solidFill>
              </a:rPr>
              <a:t>.</a:t>
            </a:r>
          </a:p>
          <a:p>
            <a:pPr algn="r"/>
            <a:r>
              <a:rPr lang="en-US" sz="3400" dirty="0">
                <a:solidFill>
                  <a:schemeClr val="bg1"/>
                </a:solidFill>
              </a:rPr>
              <a:t>Colossians 1.16:  </a:t>
            </a:r>
          </a:p>
          <a:p>
            <a:pPr algn="r"/>
            <a:r>
              <a:rPr lang="en-US" sz="3400" dirty="0">
                <a:solidFill>
                  <a:schemeClr val="bg1"/>
                </a:solidFill>
              </a:rPr>
              <a:t>all creation is for Christ and his purposes.</a:t>
            </a:r>
          </a:p>
        </p:txBody>
      </p:sp>
    </p:spTree>
    <p:extLst>
      <p:ext uri="{BB962C8B-B14F-4D97-AF65-F5344CB8AC3E}">
        <p14:creationId xmlns:p14="http://schemas.microsoft.com/office/powerpoint/2010/main" val="7161140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F5EBCE1-3B92-4116-A0A0-702012E079BA}"/>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5232202"/>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omnipotent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sovereign</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capable to provide for diverse creation</a:t>
            </a:r>
            <a:r>
              <a:rPr lang="en-US" sz="3400" dirty="0">
                <a:solidFill>
                  <a:schemeClr val="bg1"/>
                </a:solidFill>
              </a:rPr>
              <a:t>.</a:t>
            </a:r>
          </a:p>
        </p:txBody>
      </p:sp>
    </p:spTree>
    <p:extLst>
      <p:ext uri="{BB962C8B-B14F-4D97-AF65-F5344CB8AC3E}">
        <p14:creationId xmlns:p14="http://schemas.microsoft.com/office/powerpoint/2010/main" val="30692047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A66F890-5F8B-43D8-A6FA-CDEF04437990}"/>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6001643"/>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omnipotent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sovereign</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capable of provision of diverse creativity</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good </a:t>
            </a:r>
            <a:r>
              <a:rPr lang="en-US" sz="3400" dirty="0">
                <a:solidFill>
                  <a:schemeClr val="bg1"/>
                </a:solidFill>
              </a:rPr>
              <a:t>=</a:t>
            </a:r>
            <a:r>
              <a:rPr lang="en-US" sz="3400" dirty="0">
                <a:solidFill>
                  <a:srgbClr val="FFFF00"/>
                </a:solidFill>
              </a:rPr>
              <a:t> </a:t>
            </a:r>
            <a:r>
              <a:rPr lang="he-IL" sz="3400" dirty="0">
                <a:solidFill>
                  <a:schemeClr val="bg1"/>
                </a:solidFill>
                <a:latin typeface="Times New Roman" panose="02020603050405020304" pitchFamily="18" charset="0"/>
                <a:cs typeface="Times New Roman" panose="02020603050405020304" pitchFamily="18" charset="0"/>
              </a:rPr>
              <a:t>טוֹב</a:t>
            </a:r>
            <a:r>
              <a:rPr lang="en-US" sz="3400" dirty="0">
                <a:solidFill>
                  <a:schemeClr val="bg1"/>
                </a:solidFill>
              </a:rPr>
              <a:t> [TOVE].</a:t>
            </a:r>
          </a:p>
        </p:txBody>
      </p:sp>
    </p:spTree>
    <p:extLst>
      <p:ext uri="{BB962C8B-B14F-4D97-AF65-F5344CB8AC3E}">
        <p14:creationId xmlns:p14="http://schemas.microsoft.com/office/powerpoint/2010/main" val="38664061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639483-227F-4630-8273-F79C9ED4761A}"/>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4801314"/>
          </a:xfrm>
          <a:prstGeom prst="rect">
            <a:avLst/>
          </a:prstGeom>
          <a:solidFill>
            <a:schemeClr val="tx1">
              <a:alpha val="60000"/>
            </a:schemeClr>
          </a:solidFill>
        </p:spPr>
        <p:txBody>
          <a:bodyPr wrap="square" rtlCol="0">
            <a:spAutoFit/>
          </a:bodyPr>
          <a:lstStyle/>
          <a:p>
            <a:r>
              <a:rPr lang="en-US" sz="3400" dirty="0">
                <a:solidFill>
                  <a:schemeClr val="bg1"/>
                </a:solidFill>
              </a:rPr>
              <a:t>1 John 1.5 NIV:  This is the message we have heard from him [Jesus] and declare to you: </a:t>
            </a:r>
            <a:r>
              <a:rPr lang="en-US" sz="3400" dirty="0">
                <a:solidFill>
                  <a:srgbClr val="FFFF00"/>
                </a:solidFill>
              </a:rPr>
              <a:t>God is light</a:t>
            </a:r>
            <a:r>
              <a:rPr lang="en-US" sz="3400" dirty="0">
                <a:solidFill>
                  <a:schemeClr val="bg1"/>
                </a:solidFill>
              </a:rPr>
              <a:t>; in him there is no darkness at all.</a:t>
            </a:r>
          </a:p>
          <a:p>
            <a:endParaRPr lang="en-US" sz="3400" dirty="0">
              <a:solidFill>
                <a:schemeClr val="bg1"/>
              </a:solidFill>
            </a:endParaRPr>
          </a:p>
          <a:p>
            <a:endParaRPr lang="en-US" sz="3400" dirty="0">
              <a:solidFill>
                <a:schemeClr val="bg1"/>
              </a:solidFill>
            </a:endParaRPr>
          </a:p>
          <a:p>
            <a:r>
              <a:rPr lang="en-US" sz="3400" dirty="0">
                <a:solidFill>
                  <a:schemeClr val="bg1"/>
                </a:solidFill>
              </a:rPr>
              <a:t>2 Corinthians 4.6 NIV:  For God, who said, “Let light shine out of darkness,” made </a:t>
            </a:r>
            <a:r>
              <a:rPr lang="en-US" sz="3400" dirty="0">
                <a:solidFill>
                  <a:srgbClr val="FFFF00"/>
                </a:solidFill>
              </a:rPr>
              <a:t>his light </a:t>
            </a:r>
            <a:r>
              <a:rPr lang="en-US" sz="3400" dirty="0">
                <a:solidFill>
                  <a:schemeClr val="bg1"/>
                </a:solidFill>
              </a:rPr>
              <a:t>shine in our hearts to give us </a:t>
            </a:r>
            <a:r>
              <a:rPr lang="en-US" sz="3400" dirty="0">
                <a:solidFill>
                  <a:srgbClr val="FFFF00"/>
                </a:solidFill>
              </a:rPr>
              <a:t>the light </a:t>
            </a:r>
            <a:r>
              <a:rPr lang="en-US" sz="3400" dirty="0">
                <a:solidFill>
                  <a:schemeClr val="bg1"/>
                </a:solidFill>
              </a:rPr>
              <a:t>of the knowledge of God's glory displayed in the face of Christ.</a:t>
            </a:r>
          </a:p>
        </p:txBody>
      </p:sp>
    </p:spTree>
    <p:extLst>
      <p:ext uri="{BB962C8B-B14F-4D97-AF65-F5344CB8AC3E}">
        <p14:creationId xmlns:p14="http://schemas.microsoft.com/office/powerpoint/2010/main" val="9461959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A474ABE-3F6E-41C7-85E4-7D0CFC0964D1}"/>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4278094"/>
          </a:xfrm>
          <a:prstGeom prst="rect">
            <a:avLst/>
          </a:prstGeom>
          <a:solidFill>
            <a:schemeClr val="tx1">
              <a:alpha val="60000"/>
            </a:schemeClr>
          </a:solidFill>
        </p:spPr>
        <p:txBody>
          <a:bodyPr wrap="square" rtlCol="0">
            <a:spAutoFit/>
          </a:bodyPr>
          <a:lstStyle/>
          <a:p>
            <a:r>
              <a:rPr lang="en-US" sz="3400" dirty="0">
                <a:solidFill>
                  <a:schemeClr val="bg1"/>
                </a:solidFill>
              </a:rPr>
              <a:t>Revelation 22.3-5 NET:  And there will no longer be any curse, and the throne of God and the Lamb will be in the city. His servants will worship him, and they will see his face, and his name will be on their foreheads.  Night will be no more, and they will not need the light of a lamp or the light of the sun, because </a:t>
            </a:r>
            <a:r>
              <a:rPr lang="en-US" sz="3400" dirty="0">
                <a:solidFill>
                  <a:srgbClr val="FFFF00"/>
                </a:solidFill>
              </a:rPr>
              <a:t>the Lord God will shine on them</a:t>
            </a:r>
            <a:r>
              <a:rPr lang="en-US" sz="3400" dirty="0">
                <a:solidFill>
                  <a:schemeClr val="bg1"/>
                </a:solidFill>
              </a:rPr>
              <a:t>, and they will reign forever and ever.</a:t>
            </a:r>
          </a:p>
        </p:txBody>
      </p:sp>
    </p:spTree>
    <p:extLst>
      <p:ext uri="{BB962C8B-B14F-4D97-AF65-F5344CB8AC3E}">
        <p14:creationId xmlns:p14="http://schemas.microsoft.com/office/powerpoint/2010/main" val="15875518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91035FE-73AC-44EB-8630-3ACB76D2809E}"/>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5016758"/>
          </a:xfrm>
          <a:prstGeom prst="rect">
            <a:avLst/>
          </a:prstGeom>
          <a:solidFill>
            <a:schemeClr val="tx1">
              <a:alpha val="60000"/>
            </a:schemeClr>
          </a:solidFill>
        </p:spPr>
        <p:txBody>
          <a:bodyPr wrap="square" rtlCol="0">
            <a:spAutoFit/>
          </a:bodyPr>
          <a:lstStyle/>
          <a:p>
            <a:r>
              <a:rPr lang="en-US" sz="3200" dirty="0">
                <a:solidFill>
                  <a:srgbClr val="FFFF00"/>
                </a:solidFill>
              </a:rPr>
              <a:t>“Genesis” means “beginning” or “source”</a:t>
            </a:r>
          </a:p>
          <a:p>
            <a:pPr marL="457200" indent="-457200">
              <a:buFont typeface="Wingdings 2" panose="05020102010507070707" pitchFamily="18" charset="2"/>
              <a:buChar char=""/>
            </a:pPr>
            <a:r>
              <a:rPr lang="en-US" sz="3200" dirty="0">
                <a:solidFill>
                  <a:schemeClr val="bg1"/>
                </a:solidFill>
              </a:rPr>
              <a:t>It is the beginning of the Bible.  </a:t>
            </a:r>
          </a:p>
          <a:p>
            <a:pPr marL="457200" indent="-457200">
              <a:buFont typeface="Wingdings 2" panose="05020102010507070707" pitchFamily="18" charset="2"/>
              <a:buChar char=""/>
            </a:pPr>
            <a:r>
              <a:rPr lang="en-US" sz="3200" dirty="0">
                <a:solidFill>
                  <a:schemeClr val="bg1"/>
                </a:solidFill>
              </a:rPr>
              <a:t>It depicts the beginning of time and the universe.</a:t>
            </a:r>
          </a:p>
          <a:p>
            <a:pPr marL="457200" indent="-457200">
              <a:buFont typeface="Wingdings 2" panose="05020102010507070707" pitchFamily="18" charset="2"/>
              <a:buChar char=""/>
            </a:pPr>
            <a:r>
              <a:rPr lang="en-US" sz="3200" dirty="0">
                <a:solidFill>
                  <a:schemeClr val="bg1"/>
                </a:solidFill>
              </a:rPr>
              <a:t>It reveals the source of all creation.</a:t>
            </a:r>
          </a:p>
          <a:p>
            <a:pPr marL="457200" indent="-457200">
              <a:buFont typeface="Wingdings 2" panose="05020102010507070707" pitchFamily="18" charset="2"/>
              <a:buChar char=""/>
            </a:pPr>
            <a:r>
              <a:rPr lang="en-US" sz="3200" dirty="0">
                <a:solidFill>
                  <a:schemeClr val="bg1"/>
                </a:solidFill>
              </a:rPr>
              <a:t>It is the source of our foundational theology.</a:t>
            </a:r>
          </a:p>
          <a:p>
            <a:endParaRPr lang="en-US" sz="3200" dirty="0">
              <a:solidFill>
                <a:schemeClr val="bg1"/>
              </a:solidFill>
            </a:endParaRPr>
          </a:p>
          <a:p>
            <a:endParaRPr lang="en-US" sz="3200" dirty="0">
              <a:solidFill>
                <a:schemeClr val="bg1"/>
              </a:solidFill>
            </a:endParaRPr>
          </a:p>
          <a:p>
            <a:r>
              <a:rPr lang="en-US" sz="3200" dirty="0">
                <a:solidFill>
                  <a:srgbClr val="FFFF00"/>
                </a:solidFill>
              </a:rPr>
              <a:t>Genesis 1.1-25 is the genesis of Genesis.</a:t>
            </a:r>
          </a:p>
          <a:p>
            <a:pPr marL="457200" indent="-457200">
              <a:buFont typeface="Wingdings 2" panose="05020102010507070707" pitchFamily="18" charset="2"/>
              <a:buChar char=""/>
            </a:pPr>
            <a:r>
              <a:rPr lang="en-US" sz="3200" dirty="0">
                <a:solidFill>
                  <a:schemeClr val="bg1"/>
                </a:solidFill>
              </a:rPr>
              <a:t>What essential truths does it reveal?  </a:t>
            </a:r>
          </a:p>
          <a:p>
            <a:pPr marL="457200" indent="-457200">
              <a:buFont typeface="Wingdings 2" panose="05020102010507070707" pitchFamily="18" charset="2"/>
              <a:buChar char=""/>
            </a:pPr>
            <a:r>
              <a:rPr lang="en-US" sz="3200" dirty="0">
                <a:solidFill>
                  <a:schemeClr val="bg1"/>
                </a:solidFill>
              </a:rPr>
              <a:t>Why did God start his narrative with this?</a:t>
            </a:r>
          </a:p>
        </p:txBody>
      </p:sp>
    </p:spTree>
    <p:extLst>
      <p:ext uri="{BB962C8B-B14F-4D97-AF65-F5344CB8AC3E}">
        <p14:creationId xmlns:p14="http://schemas.microsoft.com/office/powerpoint/2010/main" val="156111430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03A90E8-D340-42DA-BCA4-9E485D5D17ED}"/>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6001643"/>
          </a:xfrm>
          <a:prstGeom prst="rect">
            <a:avLst/>
          </a:prstGeom>
          <a:solidFill>
            <a:schemeClr val="tx1">
              <a:alpha val="60000"/>
            </a:schemeClr>
          </a:solidFill>
        </p:spPr>
        <p:txBody>
          <a:bodyPr wrap="square" rtlCol="0">
            <a:spAutoFit/>
          </a:bodyPr>
          <a:lstStyle/>
          <a:p>
            <a:r>
              <a:rPr lang="en-US" sz="3400" dirty="0">
                <a:solidFill>
                  <a:srgbClr val="FFFF00"/>
                </a:solidFill>
              </a:rPr>
              <a:t>What we learn about God</a:t>
            </a:r>
          </a:p>
          <a:p>
            <a:endParaRPr lang="en-US" sz="1600" dirty="0">
              <a:solidFill>
                <a:srgbClr val="FFFF00"/>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eternal</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transcendent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the only creator</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omnipotent</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sovereign</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capable to provide for diverse creativity</a:t>
            </a:r>
            <a:r>
              <a:rPr lang="en-US" sz="3400" dirty="0">
                <a:solidFill>
                  <a:schemeClr val="bg1"/>
                </a:solidFill>
              </a:rPr>
              <a:t>.</a:t>
            </a:r>
          </a:p>
          <a:p>
            <a:pPr marL="342900" indent="-342900">
              <a:buFont typeface="+mj-lt"/>
              <a:buAutoNum type="arabicPeriod"/>
            </a:pPr>
            <a:endParaRPr lang="en-US" sz="1600" dirty="0">
              <a:solidFill>
                <a:schemeClr val="bg1"/>
              </a:solidFill>
            </a:endParaRPr>
          </a:p>
          <a:p>
            <a:pPr marL="514350" indent="-514350">
              <a:buFont typeface="+mj-lt"/>
              <a:buAutoNum type="arabicPeriod"/>
            </a:pPr>
            <a:r>
              <a:rPr lang="en-US" sz="3400" dirty="0">
                <a:solidFill>
                  <a:schemeClr val="bg1"/>
                </a:solidFill>
              </a:rPr>
              <a:t>God is </a:t>
            </a:r>
            <a:r>
              <a:rPr lang="en-US" sz="3400" dirty="0">
                <a:solidFill>
                  <a:srgbClr val="FFFF00"/>
                </a:solidFill>
              </a:rPr>
              <a:t>good</a:t>
            </a:r>
            <a:r>
              <a:rPr lang="en-US" sz="3400" dirty="0">
                <a:solidFill>
                  <a:schemeClr val="bg1"/>
                </a:solidFill>
              </a:rPr>
              <a:t>.</a:t>
            </a:r>
          </a:p>
        </p:txBody>
      </p:sp>
    </p:spTree>
    <p:extLst>
      <p:ext uri="{BB962C8B-B14F-4D97-AF65-F5344CB8AC3E}">
        <p14:creationId xmlns:p14="http://schemas.microsoft.com/office/powerpoint/2010/main" val="10964067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9C993E7-96B3-4C34-914F-CCBA1B627C5E}"/>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2399251" y="760991"/>
            <a:ext cx="6744749" cy="5324535"/>
          </a:xfrm>
          <a:prstGeom prst="rect">
            <a:avLst/>
          </a:prstGeom>
          <a:solidFill>
            <a:schemeClr val="tx1">
              <a:alpha val="60000"/>
            </a:schemeClr>
          </a:solidFill>
        </p:spPr>
        <p:txBody>
          <a:bodyPr wrap="square" rtlCol="0">
            <a:spAutoFit/>
          </a:bodyPr>
          <a:lstStyle/>
          <a:p>
            <a:r>
              <a:rPr lang="en-US" sz="3400" u="sng" dirty="0">
                <a:solidFill>
                  <a:schemeClr val="bg1"/>
                </a:solidFill>
              </a:rPr>
              <a:t>God wanted a representative people</a:t>
            </a:r>
            <a:endParaRPr lang="en-US" sz="3400" dirty="0">
              <a:solidFill>
                <a:schemeClr val="bg1"/>
              </a:solidFill>
            </a:endParaRPr>
          </a:p>
          <a:p>
            <a:endParaRPr lang="en-US" sz="3400" dirty="0">
              <a:solidFill>
                <a:srgbClr val="FFFF00"/>
              </a:solidFill>
            </a:endParaRPr>
          </a:p>
          <a:p>
            <a:r>
              <a:rPr lang="en-US" sz="3400" dirty="0">
                <a:solidFill>
                  <a:srgbClr val="FFFF00"/>
                </a:solidFill>
              </a:rPr>
              <a:t>God equipped &amp; empowered by…</a:t>
            </a:r>
          </a:p>
          <a:p>
            <a:pPr marL="457200" indent="-457200">
              <a:buFont typeface="Wingdings 2" panose="05020102010507070707" pitchFamily="18" charset="2"/>
              <a:buChar char=""/>
            </a:pPr>
            <a:r>
              <a:rPr lang="en-US" sz="3400" dirty="0">
                <a:solidFill>
                  <a:schemeClr val="bg1"/>
                </a:solidFill>
              </a:rPr>
              <a:t>creating the world to be good</a:t>
            </a:r>
          </a:p>
          <a:p>
            <a:pPr marL="457200" indent="-457200">
              <a:buFont typeface="Wingdings 2" panose="05020102010507070707" pitchFamily="18" charset="2"/>
              <a:buChar char=""/>
            </a:pPr>
            <a:r>
              <a:rPr lang="en-US" sz="3400" dirty="0">
                <a:solidFill>
                  <a:schemeClr val="bg1"/>
                </a:solidFill>
              </a:rPr>
              <a:t>providing food and water</a:t>
            </a:r>
          </a:p>
          <a:p>
            <a:pPr marL="457200" indent="-457200">
              <a:buFont typeface="Wingdings 2" panose="05020102010507070707" pitchFamily="18" charset="2"/>
              <a:buChar char=""/>
            </a:pPr>
            <a:r>
              <a:rPr lang="en-US" sz="3400" dirty="0">
                <a:solidFill>
                  <a:schemeClr val="bg1"/>
                </a:solidFill>
              </a:rPr>
              <a:t>providing Eden paradise and work</a:t>
            </a:r>
          </a:p>
          <a:p>
            <a:pPr marL="457200" indent="-457200">
              <a:buFont typeface="Wingdings 2" panose="05020102010507070707" pitchFamily="18" charset="2"/>
              <a:buChar char=""/>
            </a:pPr>
            <a:r>
              <a:rPr lang="en-US" sz="3400" dirty="0">
                <a:solidFill>
                  <a:schemeClr val="bg1"/>
                </a:solidFill>
              </a:rPr>
              <a:t>establishing Sabbath</a:t>
            </a:r>
          </a:p>
          <a:p>
            <a:pPr marL="457200" indent="-457200">
              <a:buFont typeface="Wingdings 2" panose="05020102010507070707" pitchFamily="18" charset="2"/>
              <a:buChar char=""/>
            </a:pPr>
            <a:r>
              <a:rPr lang="en-US" sz="3400" dirty="0">
                <a:solidFill>
                  <a:schemeClr val="bg1"/>
                </a:solidFill>
              </a:rPr>
              <a:t>providing revelation </a:t>
            </a:r>
          </a:p>
          <a:p>
            <a:pPr marL="457200" indent="-457200">
              <a:buFont typeface="Wingdings 2" panose="05020102010507070707" pitchFamily="18" charset="2"/>
              <a:buChar char=""/>
            </a:pPr>
            <a:r>
              <a:rPr lang="en-US" sz="3400" dirty="0">
                <a:solidFill>
                  <a:schemeClr val="bg1"/>
                </a:solidFill>
              </a:rPr>
              <a:t>establishing marriage and family</a:t>
            </a:r>
          </a:p>
          <a:p>
            <a:pPr marL="457200" indent="-457200">
              <a:buFont typeface="Wingdings 2" panose="05020102010507070707" pitchFamily="18" charset="2"/>
              <a:buChar char=""/>
            </a:pPr>
            <a:r>
              <a:rPr lang="en-US" sz="3400" dirty="0">
                <a:solidFill>
                  <a:schemeClr val="bg1"/>
                </a:solidFill>
              </a:rPr>
              <a:t>allowing relationship with himself</a:t>
            </a:r>
          </a:p>
        </p:txBody>
      </p:sp>
      <p:grpSp>
        <p:nvGrpSpPr>
          <p:cNvPr id="3" name="Group 40">
            <a:extLst>
              <a:ext uri="{FF2B5EF4-FFF2-40B4-BE49-F238E27FC236}">
                <a16:creationId xmlns:a16="http://schemas.microsoft.com/office/drawing/2014/main" id="{A8118FAE-7499-4112-910F-C8D0D4329CC5}"/>
              </a:ext>
            </a:extLst>
          </p:cNvPr>
          <p:cNvGrpSpPr/>
          <p:nvPr/>
        </p:nvGrpSpPr>
        <p:grpSpPr>
          <a:xfrm>
            <a:off x="145473" y="124692"/>
            <a:ext cx="2182091" cy="6525490"/>
            <a:chOff x="76200" y="381000"/>
            <a:chExt cx="1752600" cy="5867400"/>
          </a:xfrm>
        </p:grpSpPr>
        <p:grpSp>
          <p:nvGrpSpPr>
            <p:cNvPr id="4" name="Group 10">
              <a:extLst>
                <a:ext uri="{FF2B5EF4-FFF2-40B4-BE49-F238E27FC236}">
                  <a16:creationId xmlns:a16="http://schemas.microsoft.com/office/drawing/2014/main" id="{AE8FDF93-E85F-4B65-94C6-1B48B8775706}"/>
                </a:ext>
              </a:extLst>
            </p:cNvPr>
            <p:cNvGrpSpPr/>
            <p:nvPr/>
          </p:nvGrpSpPr>
          <p:grpSpPr>
            <a:xfrm>
              <a:off x="76200" y="381000"/>
              <a:ext cx="1752600" cy="5867400"/>
              <a:chOff x="304800" y="381000"/>
              <a:chExt cx="1752600" cy="5867400"/>
            </a:xfrm>
          </p:grpSpPr>
          <p:sp>
            <p:nvSpPr>
              <p:cNvPr id="7" name="Oval 6">
                <a:extLst>
                  <a:ext uri="{FF2B5EF4-FFF2-40B4-BE49-F238E27FC236}">
                    <a16:creationId xmlns:a16="http://schemas.microsoft.com/office/drawing/2014/main" id="{1DC404B2-D02F-404C-952A-B0361FA41E6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8" name="Oval 7">
                <a:extLst>
                  <a:ext uri="{FF2B5EF4-FFF2-40B4-BE49-F238E27FC236}">
                    <a16:creationId xmlns:a16="http://schemas.microsoft.com/office/drawing/2014/main" id="{021E5651-6227-4259-ACCD-1E5EEAE36293}"/>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Family</a:t>
                </a:r>
              </a:p>
            </p:txBody>
          </p:sp>
          <p:sp>
            <p:nvSpPr>
              <p:cNvPr id="9" name="Oval 8">
                <a:extLst>
                  <a:ext uri="{FF2B5EF4-FFF2-40B4-BE49-F238E27FC236}">
                    <a16:creationId xmlns:a16="http://schemas.microsoft.com/office/drawing/2014/main" id="{826A4996-09DE-420E-BEE9-68865C6EC831}"/>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5" name="Rectangle 14">
              <a:extLst>
                <a:ext uri="{FF2B5EF4-FFF2-40B4-BE49-F238E27FC236}">
                  <a16:creationId xmlns:a16="http://schemas.microsoft.com/office/drawing/2014/main" id="{3B47CEB3-B579-4F68-9432-7E579AA52C02}"/>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6" name="Rectangle 5">
              <a:extLst>
                <a:ext uri="{FF2B5EF4-FFF2-40B4-BE49-F238E27FC236}">
                  <a16:creationId xmlns:a16="http://schemas.microsoft.com/office/drawing/2014/main" id="{7972CB91-B678-49DF-8E0E-FA8558664F28}"/>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2798325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84C517E-5408-42FA-ADF0-B7848491E446}"/>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769441"/>
          </a:xfrm>
          <a:prstGeom prst="rect">
            <a:avLst/>
          </a:prstGeom>
          <a:solidFill>
            <a:schemeClr val="tx1">
              <a:alpha val="60000"/>
            </a:schemeClr>
          </a:solidFill>
        </p:spPr>
        <p:txBody>
          <a:bodyPr wrap="square" rtlCol="0">
            <a:spAutoFit/>
          </a:bodyPr>
          <a:lstStyle/>
          <a:p>
            <a:r>
              <a:rPr lang="en-US" sz="4400" dirty="0">
                <a:solidFill>
                  <a:srgbClr val="FFFF00"/>
                </a:solidFill>
              </a:rPr>
              <a:t>Genesis 1.1-25:  God is our hero!</a:t>
            </a:r>
            <a:endParaRPr lang="en-US" sz="4400" dirty="0">
              <a:solidFill>
                <a:schemeClr val="bg1"/>
              </a:solidFill>
            </a:endParaRPr>
          </a:p>
        </p:txBody>
      </p:sp>
      <p:sp>
        <p:nvSpPr>
          <p:cNvPr id="6" name="TextBox 5">
            <a:extLst>
              <a:ext uri="{FF2B5EF4-FFF2-40B4-BE49-F238E27FC236}">
                <a16:creationId xmlns:a16="http://schemas.microsoft.com/office/drawing/2014/main" id="{271EBD05-CD37-47BE-95E6-47C2DD1E2086}"/>
              </a:ext>
            </a:extLst>
          </p:cNvPr>
          <p:cNvSpPr txBox="1"/>
          <p:nvPr/>
        </p:nvSpPr>
        <p:spPr>
          <a:xfrm>
            <a:off x="0" y="6447802"/>
            <a:ext cx="9144000" cy="400110"/>
          </a:xfrm>
          <a:prstGeom prst="rect">
            <a:avLst/>
          </a:prstGeom>
          <a:noFill/>
        </p:spPr>
        <p:txBody>
          <a:bodyPr wrap="square" rtlCol="0">
            <a:spAutoFit/>
          </a:bodyPr>
          <a:lstStyle/>
          <a:p>
            <a:r>
              <a:rPr lang="en-US" sz="2000" dirty="0">
                <a:solidFill>
                  <a:schemeClr val="bg1"/>
                </a:solidFill>
              </a:rPr>
              <a:t>Image by </a:t>
            </a:r>
            <a:r>
              <a:rPr lang="en-US" sz="2000" dirty="0" err="1">
                <a:solidFill>
                  <a:schemeClr val="bg1"/>
                </a:solidFill>
              </a:rPr>
              <a:t>Senee</a:t>
            </a:r>
            <a:r>
              <a:rPr lang="en-US" sz="2000" dirty="0">
                <a:solidFill>
                  <a:schemeClr val="bg1"/>
                </a:solidFill>
              </a:rPr>
              <a:t> </a:t>
            </a:r>
            <a:r>
              <a:rPr lang="en-US" sz="2000" dirty="0" err="1">
                <a:solidFill>
                  <a:schemeClr val="bg1"/>
                </a:solidFill>
              </a:rPr>
              <a:t>Sriyota</a:t>
            </a:r>
            <a:r>
              <a:rPr lang="en-US" sz="2000" dirty="0">
                <a:solidFill>
                  <a:schemeClr val="bg1"/>
                </a:solidFill>
              </a:rPr>
              <a:t> / freepik.com</a:t>
            </a:r>
          </a:p>
        </p:txBody>
      </p:sp>
    </p:spTree>
    <p:extLst>
      <p:ext uri="{BB962C8B-B14F-4D97-AF65-F5344CB8AC3E}">
        <p14:creationId xmlns:p14="http://schemas.microsoft.com/office/powerpoint/2010/main" val="870346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AC6473C-CA24-4921-9A20-6AE099DDAD32}"/>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769441"/>
          </a:xfrm>
          <a:prstGeom prst="rect">
            <a:avLst/>
          </a:prstGeom>
          <a:solidFill>
            <a:schemeClr val="tx1">
              <a:alpha val="60000"/>
            </a:schemeClr>
          </a:solidFill>
        </p:spPr>
        <p:txBody>
          <a:bodyPr wrap="square" rtlCol="0">
            <a:spAutoFit/>
          </a:bodyPr>
          <a:lstStyle/>
          <a:p>
            <a:r>
              <a:rPr lang="en-US" sz="4400" dirty="0">
                <a:solidFill>
                  <a:srgbClr val="FFFF00"/>
                </a:solidFill>
              </a:rPr>
              <a:t>Genesis 1.1-25:  God is our hero!</a:t>
            </a:r>
            <a:endParaRPr lang="en-US" sz="4400" dirty="0">
              <a:solidFill>
                <a:schemeClr val="bg1"/>
              </a:solidFill>
            </a:endParaRPr>
          </a:p>
        </p:txBody>
      </p:sp>
      <p:sp>
        <p:nvSpPr>
          <p:cNvPr id="6" name="TextBox 5">
            <a:extLst>
              <a:ext uri="{FF2B5EF4-FFF2-40B4-BE49-F238E27FC236}">
                <a16:creationId xmlns:a16="http://schemas.microsoft.com/office/drawing/2014/main" id="{039ECF82-D299-4A54-BFF2-C88950315EE8}"/>
              </a:ext>
            </a:extLst>
          </p:cNvPr>
          <p:cNvSpPr txBox="1"/>
          <p:nvPr/>
        </p:nvSpPr>
        <p:spPr>
          <a:xfrm>
            <a:off x="0" y="3935836"/>
            <a:ext cx="9144000" cy="1446550"/>
          </a:xfrm>
          <a:prstGeom prst="rect">
            <a:avLst/>
          </a:prstGeom>
          <a:solidFill>
            <a:schemeClr val="tx1">
              <a:alpha val="60000"/>
            </a:schemeClr>
          </a:solidFill>
        </p:spPr>
        <p:txBody>
          <a:bodyPr wrap="square" rtlCol="0">
            <a:spAutoFit/>
          </a:bodyPr>
          <a:lstStyle/>
          <a:p>
            <a:pPr algn="r"/>
            <a:r>
              <a:rPr lang="en-US" sz="4400" dirty="0">
                <a:solidFill>
                  <a:srgbClr val="FFFF00"/>
                </a:solidFill>
              </a:rPr>
              <a:t>5-day devotion available</a:t>
            </a:r>
          </a:p>
          <a:p>
            <a:pPr algn="r"/>
            <a:r>
              <a:rPr lang="en-US" sz="4400">
                <a:solidFill>
                  <a:srgbClr val="FFFF00"/>
                </a:solidFill>
              </a:rPr>
              <a:t>at groben</a:t>
            </a:r>
            <a:r>
              <a:rPr lang="en-US" sz="4400" dirty="0">
                <a:solidFill>
                  <a:srgbClr val="FFFF00"/>
                </a:solidFill>
              </a:rPr>
              <a:t>.com</a:t>
            </a:r>
            <a:endParaRPr lang="en-US" sz="4400" dirty="0">
              <a:solidFill>
                <a:schemeClr val="bg1"/>
              </a:solidFill>
            </a:endParaRPr>
          </a:p>
        </p:txBody>
      </p:sp>
    </p:spTree>
    <p:extLst>
      <p:ext uri="{BB962C8B-B14F-4D97-AF65-F5344CB8AC3E}">
        <p14:creationId xmlns:p14="http://schemas.microsoft.com/office/powerpoint/2010/main" val="17682915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5F7E96C-667A-464E-9044-29AF5F4B925B}"/>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5016758"/>
          </a:xfrm>
          <a:prstGeom prst="rect">
            <a:avLst/>
          </a:prstGeom>
          <a:solidFill>
            <a:schemeClr val="tx1">
              <a:alpha val="60000"/>
            </a:schemeClr>
          </a:solidFill>
        </p:spPr>
        <p:txBody>
          <a:bodyPr wrap="square" rtlCol="0">
            <a:spAutoFit/>
          </a:bodyPr>
          <a:lstStyle/>
          <a:p>
            <a:r>
              <a:rPr lang="en-US" sz="3200" dirty="0">
                <a:solidFill>
                  <a:srgbClr val="FFFF00"/>
                </a:solidFill>
              </a:rPr>
              <a:t>Genesis 1.1-5 NIV:  </a:t>
            </a:r>
            <a:r>
              <a:rPr lang="en-US" sz="3200" dirty="0">
                <a:solidFill>
                  <a:schemeClr val="bg1"/>
                </a:solidFill>
              </a:rPr>
              <a:t>In the beginning God created the heavens and the earth.  Now the earth was formless and empty, darkness was over the surface of the deep, and the Spirit of God was hovering over the waters.  And God said, “Let there be light,” and there was light.  God saw that the light was good, and he separated the light from the darkness.  God called the light “day,” and the darkness he called “night.” And there was evening, and there was morning—the first day. </a:t>
            </a:r>
          </a:p>
        </p:txBody>
      </p:sp>
    </p:spTree>
    <p:extLst>
      <p:ext uri="{BB962C8B-B14F-4D97-AF65-F5344CB8AC3E}">
        <p14:creationId xmlns:p14="http://schemas.microsoft.com/office/powerpoint/2010/main" val="1388404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ABB8ED7-FCA3-420E-A415-E86D96834437}"/>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3046988"/>
          </a:xfrm>
          <a:prstGeom prst="rect">
            <a:avLst/>
          </a:prstGeom>
          <a:solidFill>
            <a:schemeClr val="tx1">
              <a:alpha val="60000"/>
            </a:schemeClr>
          </a:solidFill>
        </p:spPr>
        <p:txBody>
          <a:bodyPr wrap="square" rtlCol="0">
            <a:spAutoFit/>
          </a:bodyPr>
          <a:lstStyle/>
          <a:p>
            <a:r>
              <a:rPr lang="en-US" sz="3200" dirty="0">
                <a:solidFill>
                  <a:srgbClr val="FFFF00"/>
                </a:solidFill>
              </a:rPr>
              <a:t>Genesis 1.6-8 NIV:  </a:t>
            </a:r>
            <a:r>
              <a:rPr lang="en-US" sz="3200" dirty="0">
                <a:solidFill>
                  <a:schemeClr val="bg1"/>
                </a:solidFill>
              </a:rPr>
              <a:t>And God said, “Let there be a vault between the waters to separate water from water.”  So God made the vault and separated the water under the vault from the water above it.  And it was so.  God called the vault “sky.” And there was evening, and there was morning—the second day.</a:t>
            </a:r>
          </a:p>
        </p:txBody>
      </p:sp>
    </p:spTree>
    <p:extLst>
      <p:ext uri="{BB962C8B-B14F-4D97-AF65-F5344CB8AC3E}">
        <p14:creationId xmlns:p14="http://schemas.microsoft.com/office/powerpoint/2010/main" val="40997602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07109D-544C-4725-825A-74293E9F910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6494085"/>
          </a:xfrm>
          <a:prstGeom prst="rect">
            <a:avLst/>
          </a:prstGeom>
          <a:solidFill>
            <a:schemeClr val="tx1">
              <a:alpha val="60000"/>
            </a:schemeClr>
          </a:solidFill>
        </p:spPr>
        <p:txBody>
          <a:bodyPr wrap="square" rtlCol="0">
            <a:spAutoFit/>
          </a:bodyPr>
          <a:lstStyle/>
          <a:p>
            <a:r>
              <a:rPr lang="en-US" sz="3200" dirty="0">
                <a:solidFill>
                  <a:srgbClr val="FFFF00"/>
                </a:solidFill>
              </a:rPr>
              <a:t>Genesis 1.9-13 NIV:  </a:t>
            </a:r>
            <a:r>
              <a:rPr lang="en-US" sz="3200" dirty="0">
                <a:solidFill>
                  <a:schemeClr val="bg1"/>
                </a:solidFill>
              </a:rPr>
              <a:t>And God said, “Let the water under the sky be gathered to one place, and let dry ground appear.”  And it was so.  God called the dry ground “land,” and the gathered waters he called “seas.” And God saw that it was good.  Then God said, “Let the land produce vegetation:  seed-bearing plants and trees on the land that bear fruit with seed in it, according to their various kinds.”  And it was so.  The land produced vegetation: plants bearing seed according to their kinds and trees bearing fruit with seed in it according to their kinds.  And God saw that it was good.  And there was evening, and there was morning—the third day.</a:t>
            </a:r>
          </a:p>
        </p:txBody>
      </p:sp>
    </p:spTree>
    <p:extLst>
      <p:ext uri="{BB962C8B-B14F-4D97-AF65-F5344CB8AC3E}">
        <p14:creationId xmlns:p14="http://schemas.microsoft.com/office/powerpoint/2010/main" val="41201831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5CE339A-87B1-4656-911B-8A009129A100}"/>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6001643"/>
          </a:xfrm>
          <a:prstGeom prst="rect">
            <a:avLst/>
          </a:prstGeom>
          <a:solidFill>
            <a:schemeClr val="tx1">
              <a:alpha val="60000"/>
            </a:schemeClr>
          </a:solidFill>
        </p:spPr>
        <p:txBody>
          <a:bodyPr wrap="square" rtlCol="0">
            <a:spAutoFit/>
          </a:bodyPr>
          <a:lstStyle/>
          <a:p>
            <a:r>
              <a:rPr lang="en-US" sz="3200" dirty="0">
                <a:solidFill>
                  <a:srgbClr val="FFFF00"/>
                </a:solidFill>
              </a:rPr>
              <a:t>Genesis 1.14-19 NIV:  </a:t>
            </a:r>
            <a:r>
              <a:rPr lang="en-US" sz="3200" dirty="0">
                <a:solidFill>
                  <a:schemeClr val="bg1"/>
                </a:solidFill>
              </a:rPr>
              <a:t>And God said, “Let there be lights in the vault of the sky to separate the day from the night, and let them serve as signs to mark sacred times, and days and years, and let them be lights in the vault of the sky to give light on the earth.” And it was so.  God made two great lights—the greater light to govern the day and the lesser light to govern the night.  He also made the stars.  God set them in the vault of the sky to give light on the earth, to govern the day and the night, and to separate light from darkness.  And God saw that it was good.  And there was evening, and there was morning—the fourth day.</a:t>
            </a:r>
          </a:p>
        </p:txBody>
      </p:sp>
    </p:spTree>
    <p:extLst>
      <p:ext uri="{BB962C8B-B14F-4D97-AF65-F5344CB8AC3E}">
        <p14:creationId xmlns:p14="http://schemas.microsoft.com/office/powerpoint/2010/main" val="23917276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E23884-A797-4611-B529-21851D50268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5509200"/>
          </a:xfrm>
          <a:prstGeom prst="rect">
            <a:avLst/>
          </a:prstGeom>
          <a:solidFill>
            <a:schemeClr val="tx1">
              <a:alpha val="60000"/>
            </a:schemeClr>
          </a:solidFill>
        </p:spPr>
        <p:txBody>
          <a:bodyPr wrap="square" rtlCol="0">
            <a:spAutoFit/>
          </a:bodyPr>
          <a:lstStyle/>
          <a:p>
            <a:r>
              <a:rPr lang="en-US" sz="3200" dirty="0">
                <a:solidFill>
                  <a:srgbClr val="FFFF00"/>
                </a:solidFill>
              </a:rPr>
              <a:t>Genesis 1.20-23 NIV:  </a:t>
            </a:r>
            <a:r>
              <a:rPr lang="en-US" sz="3200" dirty="0">
                <a:solidFill>
                  <a:schemeClr val="bg1"/>
                </a:solidFill>
              </a:rPr>
              <a:t>And God said, “Let the water teem with living creatures, and let birds fly above the earth across the vault of the sky.”  So God created the great creatures of the sea and every living thing with which the water teems and that moves about in it, according to their kinds, and every winged bird according to its kind.  And God saw that it was good.  God blessed them and said, “Be fruitful and increase in number and fill the water in the seas, and let the birds increase on the earth.”  And there was evening, and there was morning—the fifth day.</a:t>
            </a:r>
          </a:p>
        </p:txBody>
      </p:sp>
    </p:spTree>
    <p:extLst>
      <p:ext uri="{BB962C8B-B14F-4D97-AF65-F5344CB8AC3E}">
        <p14:creationId xmlns:p14="http://schemas.microsoft.com/office/powerpoint/2010/main" val="11791056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37CC30-996C-4A4B-B5D3-0EB87A712ECC}"/>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0"/>
            <a:ext cx="9144000" cy="4524315"/>
          </a:xfrm>
          <a:prstGeom prst="rect">
            <a:avLst/>
          </a:prstGeom>
          <a:solidFill>
            <a:schemeClr val="tx1">
              <a:alpha val="60000"/>
            </a:schemeClr>
          </a:solidFill>
        </p:spPr>
        <p:txBody>
          <a:bodyPr wrap="square" rtlCol="0">
            <a:spAutoFit/>
          </a:bodyPr>
          <a:lstStyle/>
          <a:p>
            <a:r>
              <a:rPr lang="en-US" sz="3200" dirty="0">
                <a:solidFill>
                  <a:srgbClr val="FFFF00"/>
                </a:solidFill>
              </a:rPr>
              <a:t>Genesis 1.24-25 NIV:  </a:t>
            </a:r>
            <a:r>
              <a:rPr lang="en-US" sz="3200" dirty="0">
                <a:solidFill>
                  <a:schemeClr val="bg1"/>
                </a:solidFill>
              </a:rPr>
              <a:t>And God said, “Let the land produce living creatures according to their kinds: the livestock, the creatures that move along the ground, and the wild animals, each according to its kind.” And it was so.  God made the wild animals according to their kinds, the livestock according to their kinds, and all the creatures that move along the ground according to their kinds. And God saw that it was good.</a:t>
            </a:r>
          </a:p>
        </p:txBody>
      </p:sp>
    </p:spTree>
    <p:extLst>
      <p:ext uri="{BB962C8B-B14F-4D97-AF65-F5344CB8AC3E}">
        <p14:creationId xmlns:p14="http://schemas.microsoft.com/office/powerpoint/2010/main" val="16054368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C3B530C-FD4C-4FFF-9966-4CD517F5896E}"/>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3017" r="10943"/>
          <a:stretch/>
        </p:blipFill>
        <p:spPr>
          <a:xfrm>
            <a:off x="0" y="0"/>
            <a:ext cx="9144000" cy="6858000"/>
          </a:xfrm>
          <a:prstGeom prst="rect">
            <a:avLst/>
          </a:prstGeom>
        </p:spPr>
      </p:pic>
      <p:sp>
        <p:nvSpPr>
          <p:cNvPr id="2" name="TextBox 1">
            <a:extLst>
              <a:ext uri="{FF2B5EF4-FFF2-40B4-BE49-F238E27FC236}">
                <a16:creationId xmlns:a16="http://schemas.microsoft.com/office/drawing/2014/main" id="{07EF8EF9-6027-4A7C-B66A-9E98571AD952}"/>
              </a:ext>
            </a:extLst>
          </p:cNvPr>
          <p:cNvSpPr txBox="1"/>
          <p:nvPr/>
        </p:nvSpPr>
        <p:spPr>
          <a:xfrm>
            <a:off x="0" y="1201207"/>
            <a:ext cx="9144000" cy="1138773"/>
          </a:xfrm>
          <a:prstGeom prst="rect">
            <a:avLst/>
          </a:prstGeom>
          <a:solidFill>
            <a:schemeClr val="tx1">
              <a:alpha val="60000"/>
            </a:schemeClr>
          </a:solidFill>
        </p:spPr>
        <p:txBody>
          <a:bodyPr wrap="square" rtlCol="0">
            <a:spAutoFit/>
          </a:bodyPr>
          <a:lstStyle/>
          <a:p>
            <a:r>
              <a:rPr lang="en-US" sz="3400" dirty="0">
                <a:solidFill>
                  <a:srgbClr val="FFFF00"/>
                </a:solidFill>
              </a:rPr>
              <a:t>What is the literary purpose </a:t>
            </a:r>
          </a:p>
          <a:p>
            <a:r>
              <a:rPr lang="en-US" sz="3400" dirty="0">
                <a:solidFill>
                  <a:srgbClr val="FFFF00"/>
                </a:solidFill>
              </a:rPr>
              <a:t>of this introductory passage in the narrative?</a:t>
            </a:r>
          </a:p>
        </p:txBody>
      </p:sp>
      <p:sp>
        <p:nvSpPr>
          <p:cNvPr id="4" name="TextBox 3">
            <a:extLst>
              <a:ext uri="{FF2B5EF4-FFF2-40B4-BE49-F238E27FC236}">
                <a16:creationId xmlns:a16="http://schemas.microsoft.com/office/drawing/2014/main" id="{13E17B48-BB3F-496E-B8C2-8E965744B54E}"/>
              </a:ext>
            </a:extLst>
          </p:cNvPr>
          <p:cNvSpPr txBox="1"/>
          <p:nvPr/>
        </p:nvSpPr>
        <p:spPr>
          <a:xfrm>
            <a:off x="0" y="4518021"/>
            <a:ext cx="9144000" cy="1138773"/>
          </a:xfrm>
          <a:prstGeom prst="rect">
            <a:avLst/>
          </a:prstGeom>
          <a:solidFill>
            <a:schemeClr val="tx1">
              <a:alpha val="60000"/>
            </a:schemeClr>
          </a:solidFill>
        </p:spPr>
        <p:txBody>
          <a:bodyPr wrap="square" rtlCol="0">
            <a:spAutoFit/>
          </a:bodyPr>
          <a:lstStyle/>
          <a:p>
            <a:pPr algn="r"/>
            <a:r>
              <a:rPr lang="en-US" sz="3400" dirty="0">
                <a:solidFill>
                  <a:srgbClr val="FFFF00"/>
                </a:solidFill>
              </a:rPr>
              <a:t>Who is revealed as the </a:t>
            </a:r>
          </a:p>
          <a:p>
            <a:pPr algn="r"/>
            <a:r>
              <a:rPr lang="en-US" sz="3400" dirty="0">
                <a:solidFill>
                  <a:srgbClr val="FFFF00"/>
                </a:solidFill>
              </a:rPr>
              <a:t>protagonist of the narrative?</a:t>
            </a:r>
          </a:p>
        </p:txBody>
      </p:sp>
    </p:spTree>
    <p:extLst>
      <p:ext uri="{BB962C8B-B14F-4D97-AF65-F5344CB8AC3E}">
        <p14:creationId xmlns:p14="http://schemas.microsoft.com/office/powerpoint/2010/main" val="11007690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1325</Words>
  <Application>Microsoft Office PowerPoint</Application>
  <PresentationFormat>On-screen Show (4:3)</PresentationFormat>
  <Paragraphs>141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27</cp:revision>
  <dcterms:created xsi:type="dcterms:W3CDTF">2018-11-17T16:12:00Z</dcterms:created>
  <dcterms:modified xsi:type="dcterms:W3CDTF">2020-07-01T22:30:27Z</dcterms:modified>
</cp:coreProperties>
</file>